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7"/>
  </p:notesMasterIdLst>
  <p:sldIdLst>
    <p:sldId id="256" r:id="rId5"/>
    <p:sldId id="257" r:id="rId6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000000"/>
          </p15:clr>
        </p15:guide>
        <p15:guide id="2" pos="13824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33BE20"/>
    <a:srgbClr val="D2F9C3"/>
    <a:srgbClr val="007434"/>
    <a:srgbClr val="F0E6FE"/>
    <a:srgbClr val="75EC46"/>
    <a:srgbClr val="E6B9B8"/>
    <a:srgbClr val="7F3735"/>
    <a:srgbClr val="924341"/>
    <a:srgbClr val="883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44108B-0FA1-4036-B7AE-AF5EA37C00F1}" v="3" dt="2023-11-22T01:28:34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89542" autoAdjust="0"/>
  </p:normalViewPr>
  <p:slideViewPr>
    <p:cSldViewPr snapToGrid="0">
      <p:cViewPr varScale="1">
        <p:scale>
          <a:sx n="16" d="100"/>
          <a:sy n="16" d="100"/>
        </p:scale>
        <p:origin x="1939" y="12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6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87" name="Google Shape;87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87" name="Google Shape;87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832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2194983" y="1319213"/>
            <a:ext cx="39501232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 rot="5400000">
            <a:off x="11083534" y="-1206632"/>
            <a:ext cx="21724141" cy="3950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L="609588" lvl="0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6" lvl="1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28764" lvl="2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52" lvl="3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47940" lvl="4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57528" lvl="5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115" lvl="6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702" lvl="7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91" lvl="8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21949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4996585" y="30510958"/>
            <a:ext cx="138980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314557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3291844" y="10226044"/>
            <a:ext cx="37307521" cy="70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6583684" y="18653760"/>
            <a:ext cx="30723841" cy="84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lvl="0" algn="ctr">
              <a:spcBef>
                <a:spcPts val="2933"/>
              </a:spcBef>
              <a:spcAft>
                <a:spcPts val="0"/>
              </a:spcAft>
              <a:buClr>
                <a:srgbClr val="888888"/>
              </a:buClr>
              <a:buSzPts val="110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56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186"/>
              </a:spcBef>
              <a:spcAft>
                <a:spcPts val="0"/>
              </a:spcAft>
              <a:buClr>
                <a:srgbClr val="888888"/>
              </a:buClr>
              <a:buSzPts val="8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84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84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84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84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84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84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21949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4996585" y="30510958"/>
            <a:ext cx="138980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314557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 rot="5400000">
            <a:off x="87393779" y="31386785"/>
            <a:ext cx="89877906" cy="3554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 rot="5400000">
            <a:off x="15925807" y="-3802376"/>
            <a:ext cx="89877906" cy="10592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L="609588" lvl="0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6" lvl="1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28764" lvl="2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52" lvl="3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47940" lvl="4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57528" lvl="5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115" lvl="6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702" lvl="7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91" lvl="8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21949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4996585" y="30510958"/>
            <a:ext cx="138980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314557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602982" y="23042882"/>
            <a:ext cx="26334720" cy="2720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2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R="0" lvl="0" algn="l" rtl="0">
              <a:spcBef>
                <a:spcPts val="2933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None/>
              <a:defRPr sz="146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1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2186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 sz="109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9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9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9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9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9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9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602982" y="25763221"/>
            <a:ext cx="26334720" cy="386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L="609588" lvl="0" indent="-304793" algn="l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400"/>
            </a:lvl1pPr>
            <a:lvl2pPr marL="1219176" lvl="1" indent="-304793" algn="l">
              <a:spcBef>
                <a:spcPts val="1093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5467"/>
            </a:lvl2pPr>
            <a:lvl3pPr marL="1828764" lvl="2" indent="-304793" algn="l">
              <a:spcBef>
                <a:spcPts val="907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4534"/>
            </a:lvl3pPr>
            <a:lvl4pPr marL="2438352" lvl="3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4pPr>
            <a:lvl5pPr marL="3047940" lvl="4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5pPr>
            <a:lvl6pPr marL="3657528" lvl="5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6pPr>
            <a:lvl7pPr marL="4267115" lvl="6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7pPr>
            <a:lvl8pPr marL="4876702" lvl="7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8pPr>
            <a:lvl9pPr marL="5486291" lvl="8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21949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4996585" y="30510958"/>
            <a:ext cx="138980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314557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2194566" y="1310640"/>
            <a:ext cx="14439902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7160240" y="1310647"/>
            <a:ext cx="24536400" cy="2809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L="609588" lvl="0" indent="-1236109" algn="l">
              <a:spcBef>
                <a:spcPts val="2933"/>
              </a:spcBef>
              <a:spcAft>
                <a:spcPts val="0"/>
              </a:spcAft>
              <a:buClr>
                <a:schemeClr val="dk1"/>
              </a:buClr>
              <a:buSzPts val="11000"/>
              <a:buChar char="•"/>
              <a:defRPr sz="14666"/>
            </a:lvl1pPr>
            <a:lvl2pPr marL="1219176" lvl="1" indent="-1117578" algn="l"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9600"/>
              <a:buChar char="–"/>
              <a:defRPr sz="12800"/>
            </a:lvl2pPr>
            <a:lvl3pPr marL="1828764" lvl="2" indent="-999046" algn="l">
              <a:spcBef>
                <a:spcPts val="2186"/>
              </a:spcBef>
              <a:spcAft>
                <a:spcPts val="0"/>
              </a:spcAft>
              <a:buClr>
                <a:schemeClr val="dk1"/>
              </a:buClr>
              <a:buSzPts val="8200"/>
              <a:buChar char="•"/>
              <a:defRPr sz="10933"/>
            </a:lvl3pPr>
            <a:lvl4pPr marL="2438352" lvl="3" indent="-888982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Char char="–"/>
              <a:defRPr sz="9200"/>
            </a:lvl4pPr>
            <a:lvl5pPr marL="3047940" lvl="4" indent="-888982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Char char="»"/>
              <a:defRPr sz="9200"/>
            </a:lvl5pPr>
            <a:lvl6pPr marL="3657528" lvl="5" indent="-888982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9200"/>
            </a:lvl6pPr>
            <a:lvl7pPr marL="4267115" lvl="6" indent="-888982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9200"/>
            </a:lvl7pPr>
            <a:lvl8pPr marL="4876702" lvl="7" indent="-888982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9200"/>
            </a:lvl8pPr>
            <a:lvl9pPr marL="5486291" lvl="8" indent="-888982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9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2194566" y="6888485"/>
            <a:ext cx="14439902" cy="2251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L="609588" lvl="0" indent="-304793" algn="l"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400"/>
            </a:lvl1pPr>
            <a:lvl2pPr marL="1219176" lvl="1" indent="-304793" algn="l">
              <a:spcBef>
                <a:spcPts val="1093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5467"/>
            </a:lvl2pPr>
            <a:lvl3pPr marL="1828764" lvl="2" indent="-304793" algn="l">
              <a:spcBef>
                <a:spcPts val="907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4534"/>
            </a:lvl3pPr>
            <a:lvl4pPr marL="2438352" lvl="3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4pPr>
            <a:lvl5pPr marL="3047940" lvl="4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5pPr>
            <a:lvl6pPr marL="3657528" lvl="5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6pPr>
            <a:lvl7pPr marL="4267115" lvl="6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7pPr>
            <a:lvl8pPr marL="4876702" lvl="7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8pPr>
            <a:lvl9pPr marL="5486291" lvl="8" indent="-304793" algn="l"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4133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21949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14996585" y="30510958"/>
            <a:ext cx="138980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314557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2194983" y="1319213"/>
            <a:ext cx="39501232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21949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14996585" y="30510958"/>
            <a:ext cx="138980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314557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194564" y="1318264"/>
            <a:ext cx="3950207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194564" y="7368542"/>
            <a:ext cx="19392902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b" anchorCtr="0">
            <a:noAutofit/>
          </a:bodyPr>
          <a:lstStyle>
            <a:lvl1pPr marL="609588" lvl="0" indent="-304793" algn="l">
              <a:spcBef>
                <a:spcPts val="2186"/>
              </a:spcBef>
              <a:spcAft>
                <a:spcPts val="0"/>
              </a:spcAft>
              <a:buClr>
                <a:schemeClr val="dk1"/>
              </a:buClr>
              <a:buSzPts val="8200"/>
              <a:buNone/>
              <a:defRPr sz="10933" b="1"/>
            </a:lvl1pPr>
            <a:lvl2pPr marL="1219176" lvl="1" indent="-304793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None/>
              <a:defRPr sz="9200" b="1"/>
            </a:lvl2pPr>
            <a:lvl3pPr marL="1828764" lvl="2" indent="-304793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8267" b="1"/>
            </a:lvl3pPr>
            <a:lvl4pPr marL="2438352" lvl="3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4pPr>
            <a:lvl5pPr marL="3047940" lvl="4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5pPr>
            <a:lvl6pPr marL="3657528" lvl="5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6pPr>
            <a:lvl7pPr marL="4267115" lvl="6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7pPr>
            <a:lvl8pPr marL="4876702" lvl="7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8pPr>
            <a:lvl9pPr marL="5486291" lvl="8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2194564" y="10439402"/>
            <a:ext cx="19392902" cy="1896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L="609588" lvl="0" indent="-999046" algn="l">
              <a:spcBef>
                <a:spcPts val="2186"/>
              </a:spcBef>
              <a:spcAft>
                <a:spcPts val="0"/>
              </a:spcAft>
              <a:buClr>
                <a:schemeClr val="dk1"/>
              </a:buClr>
              <a:buSzPts val="8200"/>
              <a:buChar char="•"/>
              <a:defRPr sz="10933"/>
            </a:lvl1pPr>
            <a:lvl2pPr marL="1219176" lvl="1" indent="-888982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Char char="–"/>
              <a:defRPr sz="9200"/>
            </a:lvl2pPr>
            <a:lvl3pPr marL="1828764" lvl="2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8267"/>
            </a:lvl3pPr>
            <a:lvl4pPr marL="2438352" lvl="3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–"/>
              <a:defRPr sz="7333"/>
            </a:lvl4pPr>
            <a:lvl5pPr marL="3047940" lvl="4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»"/>
              <a:defRPr sz="7333"/>
            </a:lvl5pPr>
            <a:lvl6pPr marL="3657528" lvl="5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7333"/>
            </a:lvl6pPr>
            <a:lvl7pPr marL="4267115" lvl="6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7333"/>
            </a:lvl7pPr>
            <a:lvl8pPr marL="4876702" lvl="7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7333"/>
            </a:lvl8pPr>
            <a:lvl9pPr marL="5486291" lvl="8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7333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b" anchorCtr="0">
            <a:noAutofit/>
          </a:bodyPr>
          <a:lstStyle>
            <a:lvl1pPr marL="609588" lvl="0" indent="-304793" algn="l">
              <a:spcBef>
                <a:spcPts val="2186"/>
              </a:spcBef>
              <a:spcAft>
                <a:spcPts val="0"/>
              </a:spcAft>
              <a:buClr>
                <a:schemeClr val="dk1"/>
              </a:buClr>
              <a:buSzPts val="8200"/>
              <a:buNone/>
              <a:defRPr sz="10933" b="1"/>
            </a:lvl1pPr>
            <a:lvl2pPr marL="1219176" lvl="1" indent="-304793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None/>
              <a:defRPr sz="9200" b="1"/>
            </a:lvl2pPr>
            <a:lvl3pPr marL="1828764" lvl="2" indent="-304793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8267" b="1"/>
            </a:lvl3pPr>
            <a:lvl4pPr marL="2438352" lvl="3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4pPr>
            <a:lvl5pPr marL="3047940" lvl="4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5pPr>
            <a:lvl6pPr marL="3657528" lvl="5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6pPr>
            <a:lvl7pPr marL="4267115" lvl="6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7pPr>
            <a:lvl8pPr marL="4876702" lvl="7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8pPr>
            <a:lvl9pPr marL="5486291" lvl="8" indent="-304793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7333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22296122" y="10439402"/>
            <a:ext cx="19400520" cy="1896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L="609588" lvl="0" indent="-999046" algn="l">
              <a:spcBef>
                <a:spcPts val="2186"/>
              </a:spcBef>
              <a:spcAft>
                <a:spcPts val="0"/>
              </a:spcAft>
              <a:buClr>
                <a:schemeClr val="dk1"/>
              </a:buClr>
              <a:buSzPts val="8200"/>
              <a:buChar char="•"/>
              <a:defRPr sz="10933"/>
            </a:lvl1pPr>
            <a:lvl2pPr marL="1219176" lvl="1" indent="-888982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Char char="–"/>
              <a:defRPr sz="9200"/>
            </a:lvl2pPr>
            <a:lvl3pPr marL="1828764" lvl="2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8267"/>
            </a:lvl3pPr>
            <a:lvl4pPr marL="2438352" lvl="3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–"/>
              <a:defRPr sz="7333"/>
            </a:lvl4pPr>
            <a:lvl5pPr marL="3047940" lvl="4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»"/>
              <a:defRPr sz="7333"/>
            </a:lvl5pPr>
            <a:lvl6pPr marL="3657528" lvl="5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7333"/>
            </a:lvl6pPr>
            <a:lvl7pPr marL="4267115" lvl="6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7333"/>
            </a:lvl7pPr>
            <a:lvl8pPr marL="4876702" lvl="7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7333"/>
            </a:lvl8pPr>
            <a:lvl9pPr marL="5486291" lvl="8" indent="-770450" algn="l">
              <a:spcBef>
                <a:spcPts val="1466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7333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21949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14996585" y="30510958"/>
            <a:ext cx="138980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314557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194983" y="1319213"/>
            <a:ext cx="39501232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7901946" y="24582127"/>
            <a:ext cx="70736458" cy="69517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L="609588" lvl="0" indent="-1117578" algn="l"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12800"/>
            </a:lvl1pPr>
            <a:lvl2pPr marL="1219176" lvl="1" indent="-999046" algn="l">
              <a:spcBef>
                <a:spcPts val="2186"/>
              </a:spcBef>
              <a:spcAft>
                <a:spcPts val="0"/>
              </a:spcAft>
              <a:buClr>
                <a:schemeClr val="dk1"/>
              </a:buClr>
              <a:buSzPts val="8200"/>
              <a:buChar char="–"/>
              <a:defRPr sz="10933"/>
            </a:lvl2pPr>
            <a:lvl3pPr marL="1828764" lvl="2" indent="-888982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9200"/>
            </a:lvl3pPr>
            <a:lvl4pPr marL="2438352" lvl="3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–"/>
              <a:defRPr sz="8267"/>
            </a:lvl4pPr>
            <a:lvl5pPr marL="3047940" lvl="4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»"/>
              <a:defRPr sz="8267"/>
            </a:lvl5pPr>
            <a:lvl6pPr marL="3657528" lvl="5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8267"/>
            </a:lvl6pPr>
            <a:lvl7pPr marL="4267115" lvl="6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8267"/>
            </a:lvl7pPr>
            <a:lvl8pPr marL="4876702" lvl="7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8267"/>
            </a:lvl8pPr>
            <a:lvl9pPr marL="5486291" lvl="8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8267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79369926" y="24582127"/>
            <a:ext cx="70736465" cy="69517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L="609588" lvl="0" indent="-1117578" algn="l"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12800"/>
            </a:lvl1pPr>
            <a:lvl2pPr marL="1219176" lvl="1" indent="-999046" algn="l">
              <a:spcBef>
                <a:spcPts val="2186"/>
              </a:spcBef>
              <a:spcAft>
                <a:spcPts val="0"/>
              </a:spcAft>
              <a:buClr>
                <a:schemeClr val="dk1"/>
              </a:buClr>
              <a:buSzPts val="8200"/>
              <a:buChar char="–"/>
              <a:defRPr sz="10933"/>
            </a:lvl2pPr>
            <a:lvl3pPr marL="1828764" lvl="2" indent="-888982" algn="l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9200"/>
            </a:lvl3pPr>
            <a:lvl4pPr marL="2438352" lvl="3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–"/>
              <a:defRPr sz="8267"/>
            </a:lvl4pPr>
            <a:lvl5pPr marL="3047940" lvl="4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»"/>
              <a:defRPr sz="8267"/>
            </a:lvl5pPr>
            <a:lvl6pPr marL="3657528" lvl="5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8267"/>
            </a:lvl6pPr>
            <a:lvl7pPr marL="4267115" lvl="6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8267"/>
            </a:lvl7pPr>
            <a:lvl8pPr marL="4876702" lvl="7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8267"/>
            </a:lvl8pPr>
            <a:lvl9pPr marL="5486291" lvl="8" indent="-829717" algn="l"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8267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21949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14996585" y="30510958"/>
            <a:ext cx="138980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314557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3467107" y="21153121"/>
            <a:ext cx="37307521" cy="65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266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467107" y="13952225"/>
            <a:ext cx="37307521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b" anchorCtr="0">
            <a:noAutofit/>
          </a:bodyPr>
          <a:lstStyle>
            <a:lvl1pPr marL="609588" lvl="0" indent="-304793" algn="l">
              <a:spcBef>
                <a:spcPts val="184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 sz="9200">
                <a:solidFill>
                  <a:srgbClr val="888888"/>
                </a:solidFill>
              </a:defRPr>
            </a:lvl1pPr>
            <a:lvl2pPr marL="1219176" lvl="1" indent="-304793" algn="l">
              <a:spcBef>
                <a:spcPts val="1654"/>
              </a:spcBef>
              <a:spcAft>
                <a:spcPts val="0"/>
              </a:spcAft>
              <a:buClr>
                <a:srgbClr val="888888"/>
              </a:buClr>
              <a:buSzPts val="6200"/>
              <a:buNone/>
              <a:defRPr sz="8267">
                <a:solidFill>
                  <a:srgbClr val="888888"/>
                </a:solidFill>
              </a:defRPr>
            </a:lvl2pPr>
            <a:lvl3pPr marL="1828764" lvl="2" indent="-304793" algn="l">
              <a:spcBef>
                <a:spcPts val="1466"/>
              </a:spcBef>
              <a:spcAft>
                <a:spcPts val="0"/>
              </a:spcAft>
              <a:buClr>
                <a:srgbClr val="888888"/>
              </a:buClr>
              <a:buSzPts val="5500"/>
              <a:buNone/>
              <a:defRPr sz="7333">
                <a:solidFill>
                  <a:srgbClr val="888888"/>
                </a:solidFill>
              </a:defRPr>
            </a:lvl3pPr>
            <a:lvl4pPr marL="2438352" lvl="3" indent="-304793" algn="l">
              <a:spcBef>
                <a:spcPts val="128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6400">
                <a:solidFill>
                  <a:srgbClr val="888888"/>
                </a:solidFill>
              </a:defRPr>
            </a:lvl4pPr>
            <a:lvl5pPr marL="3047940" lvl="4" indent="-304793" algn="l">
              <a:spcBef>
                <a:spcPts val="128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6400">
                <a:solidFill>
                  <a:srgbClr val="888888"/>
                </a:solidFill>
              </a:defRPr>
            </a:lvl5pPr>
            <a:lvl6pPr marL="3657528" lvl="5" indent="-304793" algn="l">
              <a:spcBef>
                <a:spcPts val="128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6400">
                <a:solidFill>
                  <a:srgbClr val="888888"/>
                </a:solidFill>
              </a:defRPr>
            </a:lvl6pPr>
            <a:lvl7pPr marL="4267115" lvl="6" indent="-304793" algn="l">
              <a:spcBef>
                <a:spcPts val="128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6400">
                <a:solidFill>
                  <a:srgbClr val="888888"/>
                </a:solidFill>
              </a:defRPr>
            </a:lvl7pPr>
            <a:lvl8pPr marL="4876702" lvl="7" indent="-304793" algn="l">
              <a:spcBef>
                <a:spcPts val="128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6400">
                <a:solidFill>
                  <a:srgbClr val="888888"/>
                </a:solidFill>
              </a:defRPr>
            </a:lvl8pPr>
            <a:lvl9pPr marL="5486291" lvl="8" indent="-304793" algn="l">
              <a:spcBef>
                <a:spcPts val="128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6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1949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14996585" y="30510958"/>
            <a:ext cx="138980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314557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2194983" y="1319213"/>
            <a:ext cx="39501232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2194983" y="7681917"/>
            <a:ext cx="39501232" cy="2172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L="609588" lvl="0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6" lvl="1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28764" lvl="2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52" lvl="3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47940" lvl="4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57528" lvl="5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115" lvl="6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702" lvl="7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91" lvl="8" indent="-4571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21949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14996585" y="30510958"/>
            <a:ext cx="138980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314557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75000"/>
              </a:schemeClr>
            </a:gs>
            <a:gs pos="30000">
              <a:srgbClr val="70A4D5"/>
            </a:gs>
          </a:gsLst>
          <a:lin ang="5400012" scaled="0"/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194983" y="1319213"/>
            <a:ext cx="39501232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194983" y="7681917"/>
            <a:ext cx="39501232" cy="2172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t" anchorCtr="0">
            <a:noAutofit/>
          </a:bodyPr>
          <a:lstStyle>
            <a:lvl1pPr marL="457200" marR="0" lvl="0" indent="-927100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493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1949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4996585" y="30510958"/>
            <a:ext cx="138980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31455785" y="30510958"/>
            <a:ext cx="1024043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500" tIns="156750" rIns="313500" bIns="156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5467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26" Type="http://schemas.openxmlformats.org/officeDocument/2006/relationships/image" Target="../media/image23.jpg"/><Relationship Id="rId3" Type="http://schemas.openxmlformats.org/officeDocument/2006/relationships/image" Target="../media/image1.jpg"/><Relationship Id="rId21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0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9.jpg"/><Relationship Id="rId27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26" Type="http://schemas.openxmlformats.org/officeDocument/2006/relationships/image" Target="../media/image23.jpg"/><Relationship Id="rId3" Type="http://schemas.openxmlformats.org/officeDocument/2006/relationships/image" Target="../media/image1.jpg"/><Relationship Id="rId21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0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9.jpg"/><Relationship Id="rId2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44687" y="482598"/>
            <a:ext cx="43121200" cy="516374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txBody>
          <a:bodyPr spcFirstLastPara="1" wrap="square" lIns="418000" tIns="209000" rIns="418000" bIns="209000" anchor="ctr" anchorCtr="0">
            <a:noAutofit/>
          </a:bodyPr>
          <a:lstStyle/>
          <a:p>
            <a:pPr>
              <a:buClr>
                <a:srgbClr val="F9C507"/>
              </a:buClr>
              <a:buSzPts val="8100"/>
            </a:pPr>
            <a:endParaRPr sz="10800" dirty="0">
              <a:solidFill>
                <a:srgbClr val="F9C50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buClr>
                <a:srgbClr val="F9C507"/>
              </a:buClr>
              <a:buSzPts val="8100"/>
            </a:pPr>
            <a:endParaRPr lang="en-IN" sz="10800" dirty="0">
              <a:solidFill>
                <a:srgbClr val="F9C50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buClr>
                <a:srgbClr val="F9C507"/>
              </a:buClr>
              <a:buSzPts val="8100"/>
            </a:pPr>
            <a:r>
              <a:rPr lang="en-US" sz="10800" dirty="0">
                <a:solidFill>
                  <a:srgbClr val="F9C507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AGNI – Autonomous Ground Navigation Initiative</a:t>
            </a:r>
            <a:endParaRPr sz="10266" dirty="0">
              <a:solidFill>
                <a:srgbClr val="F9C50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buClr>
                <a:srgbClr val="F9C507"/>
              </a:buClr>
              <a:buSzPts val="8100"/>
            </a:pP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Bhumil Depani, Arjun Sivakumar, Ricky Bevan</a:t>
            </a:r>
            <a:b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4267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bdepani@uci.edu</a:t>
            </a: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4267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sivakua2@uci.edu</a:t>
            </a: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, babur@uci.edu</a:t>
            </a:r>
            <a:b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Professor Marco </a:t>
            </a:r>
            <a:r>
              <a:rPr lang="en-US" sz="4267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Levorato</a:t>
            </a: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, levorato@uci.edu</a:t>
            </a:r>
            <a:b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Professional Master of Embedded and Cyber-physical Systems Program, University of California, Irvine</a:t>
            </a:r>
            <a:br>
              <a:rPr lang="en-US" sz="4267" dirty="0">
                <a:solidFill>
                  <a:srgbClr val="F9C507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4267" dirty="0">
                <a:solidFill>
                  <a:srgbClr val="F9C507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br>
              <a:rPr lang="en-US" sz="4267" dirty="0">
                <a:solidFill>
                  <a:srgbClr val="F9C507"/>
                </a:solidFill>
              </a:rPr>
            </a:br>
            <a:endParaRPr lang="en-US" dirty="0"/>
          </a:p>
        </p:txBody>
      </p:sp>
      <p:pic>
        <p:nvPicPr>
          <p:cNvPr id="19" name="Picture 18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1141DEAE-49B3-ED62-737B-331FCCBE9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8433" y="1406288"/>
            <a:ext cx="7498080" cy="2256739"/>
          </a:xfrm>
          <a:prstGeom prst="rect">
            <a:avLst/>
          </a:prstGeom>
        </p:spPr>
      </p:pic>
      <p:pic>
        <p:nvPicPr>
          <p:cNvPr id="22" name="Picture 21" descr="A colorful paint brush strokes&#10;&#10;Description automatically generated">
            <a:extLst>
              <a:ext uri="{FF2B5EF4-FFF2-40B4-BE49-F238E27FC236}">
                <a16:creationId xmlns:a16="http://schemas.microsoft.com/office/drawing/2014/main" id="{29EC23A4-2EBA-9412-22CE-8C337617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6288"/>
            <a:ext cx="5257964" cy="35686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B2FCCB-07FF-B71F-30B2-A61F624B37F9}"/>
              </a:ext>
            </a:extLst>
          </p:cNvPr>
          <p:cNvSpPr txBox="1"/>
          <p:nvPr/>
        </p:nvSpPr>
        <p:spPr>
          <a:xfrm>
            <a:off x="35682276" y="4005658"/>
            <a:ext cx="763959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32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www.mecps.uci.edu</a:t>
            </a:r>
            <a:endParaRPr lang="en-US" sz="432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4C3F5B-3803-58D1-B93E-914C66901B0D}"/>
              </a:ext>
            </a:extLst>
          </p:cNvPr>
          <p:cNvSpPr/>
          <p:nvPr/>
        </p:nvSpPr>
        <p:spPr>
          <a:xfrm>
            <a:off x="175223" y="6180752"/>
            <a:ext cx="14114543" cy="6696159"/>
          </a:xfrm>
          <a:prstGeom prst="roundRect">
            <a:avLst/>
          </a:prstGeom>
          <a:solidFill>
            <a:srgbClr val="D2F9C3"/>
          </a:solidFill>
          <a:ln w="50800">
            <a:solidFill>
              <a:srgbClr val="17375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+mj-lt"/>
            </a:endParaRPr>
          </a:p>
          <a:p>
            <a:pPr algn="ctr"/>
            <a:r>
              <a:rPr lang="en-US" sz="3600" dirty="0">
                <a:latin typeface="+mj-lt"/>
              </a:rPr>
              <a:t>The </a:t>
            </a:r>
            <a:r>
              <a:rPr lang="en-US" sz="3600" b="1" dirty="0">
                <a:latin typeface="+mj-lt"/>
              </a:rPr>
              <a:t>AGNI </a:t>
            </a:r>
            <a:r>
              <a:rPr lang="en-US" sz="3600" dirty="0">
                <a:latin typeface="+mj-lt"/>
              </a:rPr>
              <a:t>project aims to spearhead an open-source initiative revolutionizing </a:t>
            </a:r>
            <a:r>
              <a:rPr lang="en-US" sz="3600" b="1" dirty="0">
                <a:latin typeface="+mj-lt"/>
              </a:rPr>
              <a:t>robotics </a:t>
            </a:r>
            <a:r>
              <a:rPr lang="en-US" sz="3600" dirty="0">
                <a:latin typeface="+mj-lt"/>
              </a:rPr>
              <a:t>in autonomous navigation. By integrating rover and drone technologies, it tackles limitations each faces—rover navigates urban areas, while the drone handles inaccessible areas. This autonomous system leverages cutting-edge sensors, Jetson Nano's computing power, and </a:t>
            </a:r>
            <a:r>
              <a:rPr lang="en-US" sz="3600" b="1" dirty="0">
                <a:latin typeface="+mj-lt"/>
              </a:rPr>
              <a:t>ROS </a:t>
            </a:r>
            <a:r>
              <a:rPr lang="en-US" sz="3600" dirty="0">
                <a:latin typeface="+mj-lt"/>
              </a:rPr>
              <a:t>flexibility for robust environmental awareness. With a focus on</a:t>
            </a:r>
            <a:r>
              <a:rPr lang="en-US" sz="3600" b="1" dirty="0">
                <a:latin typeface="+mj-lt"/>
              </a:rPr>
              <a:t> localization, perception </a:t>
            </a:r>
            <a:r>
              <a:rPr lang="en-US" sz="3600" dirty="0">
                <a:latin typeface="+mj-lt"/>
              </a:rPr>
              <a:t>and </a:t>
            </a:r>
            <a:r>
              <a:rPr lang="en-US" sz="3600" b="1" dirty="0">
                <a:latin typeface="+mj-lt"/>
              </a:rPr>
              <a:t>mapping</a:t>
            </a:r>
            <a:r>
              <a:rPr lang="en-US" sz="3600" dirty="0">
                <a:latin typeface="+mj-lt"/>
              </a:rPr>
              <a:t>, it redefines navigation across cityscapes and challenging terrains, poised as a game-changer in diverse industries.</a:t>
            </a:r>
            <a:endParaRPr lang="en-IN" sz="3600" dirty="0"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E81352-5650-D88C-7141-5B70B87C8011}"/>
              </a:ext>
            </a:extLst>
          </p:cNvPr>
          <p:cNvSpPr/>
          <p:nvPr/>
        </p:nvSpPr>
        <p:spPr>
          <a:xfrm>
            <a:off x="3075806" y="5772480"/>
            <a:ext cx="8321040" cy="903803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Abstract</a:t>
            </a:r>
            <a:endParaRPr lang="en-IN" sz="7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578ECB-2EA8-764D-DC29-CC9BE6278D9D}"/>
              </a:ext>
            </a:extLst>
          </p:cNvPr>
          <p:cNvSpPr/>
          <p:nvPr/>
        </p:nvSpPr>
        <p:spPr>
          <a:xfrm>
            <a:off x="14570391" y="6187807"/>
            <a:ext cx="28858138" cy="8143364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336252-FE7E-A3DC-0512-68280DB054DE}"/>
              </a:ext>
            </a:extLst>
          </p:cNvPr>
          <p:cNvSpPr/>
          <p:nvPr/>
        </p:nvSpPr>
        <p:spPr>
          <a:xfrm>
            <a:off x="23340690" y="5724343"/>
            <a:ext cx="10370822" cy="940193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Navigation Stack</a:t>
            </a:r>
            <a:endParaRPr lang="en-IN" sz="720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F761EA5-121B-BA70-5330-CDEF023C2A96}"/>
              </a:ext>
            </a:extLst>
          </p:cNvPr>
          <p:cNvGrpSpPr/>
          <p:nvPr/>
        </p:nvGrpSpPr>
        <p:grpSpPr>
          <a:xfrm>
            <a:off x="34055928" y="21126483"/>
            <a:ext cx="9418320" cy="5642264"/>
            <a:chOff x="33903546" y="14666380"/>
            <a:chExt cx="9418320" cy="564226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0776D16-E096-A803-1AEA-D86CFEB7F436}"/>
                </a:ext>
              </a:extLst>
            </p:cNvPr>
            <p:cNvSpPr/>
            <p:nvPr/>
          </p:nvSpPr>
          <p:spPr>
            <a:xfrm>
              <a:off x="33903546" y="15118822"/>
              <a:ext cx="9418320" cy="5189822"/>
            </a:xfrm>
            <a:prstGeom prst="roundRect">
              <a:avLst/>
            </a:prstGeom>
            <a:solidFill>
              <a:srgbClr val="D2F9C3"/>
            </a:solidFill>
            <a:ln w="41275">
              <a:solidFill>
                <a:srgbClr val="17375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Last-Mile Delivery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Agriculture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Surveillance and Security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Infrastructure Inspection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Environmental Monitoring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Search and Rescue Operations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Exploration and Mapping</a:t>
              </a:r>
              <a:endParaRPr lang="en-IN" sz="4000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37333D7-5653-7ED4-C75F-D6DA34E48C44}"/>
                </a:ext>
              </a:extLst>
            </p:cNvPr>
            <p:cNvSpPr/>
            <p:nvPr/>
          </p:nvSpPr>
          <p:spPr>
            <a:xfrm>
              <a:off x="35749949" y="14666380"/>
              <a:ext cx="6254674" cy="1209395"/>
            </a:xfrm>
            <a:prstGeom prst="roundRect">
              <a:avLst/>
            </a:prstGeom>
            <a:solidFill>
              <a:srgbClr val="33BE2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Applications</a:t>
              </a:r>
              <a:endParaRPr lang="en-IN" sz="7200" dirty="0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70A4B2-600F-ACB8-626A-C1FB4530A4AB}"/>
              </a:ext>
            </a:extLst>
          </p:cNvPr>
          <p:cNvSpPr/>
          <p:nvPr/>
        </p:nvSpPr>
        <p:spPr>
          <a:xfrm>
            <a:off x="14570391" y="15173769"/>
            <a:ext cx="19245196" cy="10282718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B94530-770B-37D7-528E-6045FDAEC89C}"/>
              </a:ext>
            </a:extLst>
          </p:cNvPr>
          <p:cNvSpPr/>
          <p:nvPr/>
        </p:nvSpPr>
        <p:spPr>
          <a:xfrm>
            <a:off x="18844317" y="14470078"/>
            <a:ext cx="10786209" cy="1105834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The AGNI</a:t>
            </a:r>
            <a:endParaRPr lang="en-IN" sz="7200" dirty="0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80912DC-138B-8DE0-CC50-CE722E2992A8}"/>
              </a:ext>
            </a:extLst>
          </p:cNvPr>
          <p:cNvGrpSpPr/>
          <p:nvPr/>
        </p:nvGrpSpPr>
        <p:grpSpPr>
          <a:xfrm>
            <a:off x="34096212" y="27069851"/>
            <a:ext cx="9418320" cy="5947122"/>
            <a:chOff x="34249262" y="27098537"/>
            <a:chExt cx="9418320" cy="594712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B6E0D25-0620-C86C-4EFF-CDCEC75B62E7}"/>
                </a:ext>
              </a:extLst>
            </p:cNvPr>
            <p:cNvSpPr/>
            <p:nvPr/>
          </p:nvSpPr>
          <p:spPr>
            <a:xfrm>
              <a:off x="34249262" y="27548956"/>
              <a:ext cx="9418320" cy="5132019"/>
            </a:xfrm>
            <a:prstGeom prst="roundRect">
              <a:avLst/>
            </a:prstGeom>
            <a:solidFill>
              <a:srgbClr val="D2F9C3"/>
            </a:solidFill>
            <a:ln w="41275">
              <a:solidFill>
                <a:srgbClr val="17375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22A339C-66BD-04E1-1945-E6637061C5D8}"/>
                </a:ext>
              </a:extLst>
            </p:cNvPr>
            <p:cNvSpPr/>
            <p:nvPr/>
          </p:nvSpPr>
          <p:spPr>
            <a:xfrm>
              <a:off x="35621049" y="27098537"/>
              <a:ext cx="6674746" cy="1066352"/>
            </a:xfrm>
            <a:prstGeom prst="roundRect">
              <a:avLst/>
            </a:prstGeom>
            <a:solidFill>
              <a:srgbClr val="33BE2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Get Connected</a:t>
              </a:r>
              <a:endParaRPr lang="en-IN" sz="72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64187B-5D65-48E1-D131-887DB56BC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85" t="4910" r="6813" b="6318"/>
            <a:stretch/>
          </p:blipFill>
          <p:spPr>
            <a:xfrm>
              <a:off x="34406519" y="28450617"/>
              <a:ext cx="2249933" cy="229837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D971B7-1805-BEA2-FF3B-FD81DE71768F}"/>
                </a:ext>
              </a:extLst>
            </p:cNvPr>
            <p:cNvSpPr txBox="1"/>
            <p:nvPr/>
          </p:nvSpPr>
          <p:spPr>
            <a:xfrm>
              <a:off x="34840855" y="28521344"/>
              <a:ext cx="8673677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		Did you like the project? 				Connect with us to explore a 			world of opportunities and 				experiences! Scan the QR code to know more about the technical aspects and to contribute to this amazing and growing open source project.</a:t>
              </a:r>
            </a:p>
            <a:p>
              <a:endParaRPr lang="en-IN" sz="36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BBAA0E8-F958-6CEC-0FB5-4464458C244A}"/>
              </a:ext>
            </a:extLst>
          </p:cNvPr>
          <p:cNvGrpSpPr/>
          <p:nvPr/>
        </p:nvGrpSpPr>
        <p:grpSpPr>
          <a:xfrm>
            <a:off x="34096212" y="14608929"/>
            <a:ext cx="9418320" cy="6216450"/>
            <a:chOff x="34122501" y="20521196"/>
            <a:chExt cx="9418320" cy="621645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9872391-6DBE-FAF0-F180-2EDF535251BC}"/>
                </a:ext>
              </a:extLst>
            </p:cNvPr>
            <p:cNvSpPr/>
            <p:nvPr/>
          </p:nvSpPr>
          <p:spPr>
            <a:xfrm>
              <a:off x="34122501" y="21180664"/>
              <a:ext cx="9418320" cy="5556982"/>
            </a:xfrm>
            <a:prstGeom prst="roundRect">
              <a:avLst/>
            </a:prstGeom>
            <a:solidFill>
              <a:srgbClr val="D2F9C3"/>
            </a:solidFill>
            <a:ln w="41275">
              <a:solidFill>
                <a:srgbClr val="17375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Traversable Path Planning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Local </a:t>
              </a:r>
              <a:r>
                <a:rPr lang="en-IN" sz="4000" dirty="0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ath Planning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Curb Detection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Point Cloud Formation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Intent Prediction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Anomaly Detection</a:t>
              </a:r>
            </a:p>
            <a:p>
              <a:pPr algn="ctr"/>
              <a:r>
                <a:rPr lang="en-US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2D to 3D </a:t>
              </a:r>
              <a:r>
                <a:rPr lang="en-US" sz="4000" dirty="0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  <a:r>
                <a:rPr lang="en-US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oint Cloud Projection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dirty="0">
                  <a:solidFill>
                    <a:srgbClr val="000000"/>
                  </a:solidFill>
                  <a:latin typeface="Arial" panose="020B0604020202020204" pitchFamily="34" charset="0"/>
                </a:rPr>
                <a:t>S</a:t>
              </a:r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ensor </a:t>
              </a:r>
              <a:r>
                <a:rPr lang="en-IN" sz="4000" dirty="0">
                  <a:solidFill>
                    <a:srgbClr val="000000"/>
                  </a:solidFill>
                  <a:latin typeface="Arial" panose="020B0604020202020204" pitchFamily="34" charset="0"/>
                </a:rPr>
                <a:t>F</a:t>
              </a:r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usion</a:t>
              </a:r>
              <a:endParaRPr lang="en-IN" sz="7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928458F-F77C-1877-1002-0BA7F5E0237A}"/>
                </a:ext>
              </a:extLst>
            </p:cNvPr>
            <p:cNvSpPr/>
            <p:nvPr/>
          </p:nvSpPr>
          <p:spPr>
            <a:xfrm>
              <a:off x="34671141" y="20521196"/>
              <a:ext cx="8321040" cy="1105834"/>
            </a:xfrm>
            <a:prstGeom prst="roundRect">
              <a:avLst/>
            </a:prstGeom>
            <a:solidFill>
              <a:srgbClr val="33BE2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Key Technology</a:t>
              </a:r>
              <a:endParaRPr lang="en-IN" sz="7200" dirty="0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6B5902-1003-6FD1-DD4B-ACD1BCF7E6E1}"/>
              </a:ext>
            </a:extLst>
          </p:cNvPr>
          <p:cNvSpPr/>
          <p:nvPr/>
        </p:nvSpPr>
        <p:spPr>
          <a:xfrm>
            <a:off x="49574" y="21512461"/>
            <a:ext cx="14240192" cy="6093390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EA642F-C128-7C46-2AF9-8DACC6044EB3}"/>
              </a:ext>
            </a:extLst>
          </p:cNvPr>
          <p:cNvSpPr/>
          <p:nvPr/>
        </p:nvSpPr>
        <p:spPr>
          <a:xfrm>
            <a:off x="4861532" y="21014912"/>
            <a:ext cx="4741923" cy="1047202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Hardware</a:t>
            </a:r>
            <a:endParaRPr lang="en-IN" sz="7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B8535-BD59-DB95-F0A1-C8A62BAB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0" y="22092932"/>
            <a:ext cx="13830669" cy="52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4F4FD9-A09C-FBE3-BF72-4F734989D5A6}"/>
              </a:ext>
            </a:extLst>
          </p:cNvPr>
          <p:cNvSpPr/>
          <p:nvPr/>
        </p:nvSpPr>
        <p:spPr>
          <a:xfrm>
            <a:off x="14617283" y="26219403"/>
            <a:ext cx="19245196" cy="6432885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CEB4ED8-8DFB-8E64-D9EF-53F1657B8342}"/>
              </a:ext>
            </a:extLst>
          </p:cNvPr>
          <p:cNvSpPr/>
          <p:nvPr/>
        </p:nvSpPr>
        <p:spPr>
          <a:xfrm>
            <a:off x="20286561" y="25729864"/>
            <a:ext cx="8510591" cy="860625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ROS Structure</a:t>
            </a:r>
            <a:endParaRPr lang="en-IN" sz="72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C949B7F-D188-2829-80C8-573F75C85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759" y="26900837"/>
            <a:ext cx="18240037" cy="56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87162F-9012-59CF-B0AC-F5B8ED64F4E5}"/>
              </a:ext>
            </a:extLst>
          </p:cNvPr>
          <p:cNvSpPr/>
          <p:nvPr/>
        </p:nvSpPr>
        <p:spPr>
          <a:xfrm>
            <a:off x="124191" y="28492658"/>
            <a:ext cx="14240193" cy="4068463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+mj-lt"/>
              </a:rPr>
              <a:t>1. </a:t>
            </a:r>
            <a:r>
              <a:rPr lang="en-US" sz="3600" dirty="0" err="1">
                <a:solidFill>
                  <a:schemeClr val="tx1"/>
                </a:solidFill>
                <a:latin typeface="+mj-lt"/>
              </a:rPr>
              <a:t>ODS-Bot:Mobile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 Robot Navigation for Outdoor Delivery Services</a:t>
            </a:r>
          </a:p>
          <a:p>
            <a:r>
              <a:rPr lang="en-US" sz="3600" dirty="0">
                <a:solidFill>
                  <a:schemeClr val="tx1"/>
                </a:solidFill>
                <a:latin typeface="+mj-lt"/>
              </a:rPr>
              <a:t>2. https://www.openstreetmap.org</a:t>
            </a:r>
          </a:p>
          <a:p>
            <a:pPr algn="l"/>
            <a:r>
              <a:rPr lang="en-US" sz="3600" dirty="0">
                <a:solidFill>
                  <a:schemeClr val="tx1"/>
                </a:solidFill>
                <a:latin typeface="+mj-lt"/>
              </a:rPr>
              <a:t>3.</a:t>
            </a:r>
            <a:r>
              <a:rPr lang="en-US" sz="3600" i="0" dirty="0">
                <a:solidFill>
                  <a:srgbClr val="333333"/>
                </a:solidFill>
                <a:effectLst/>
                <a:latin typeface="+mj-lt"/>
              </a:rPr>
              <a:t> Vision Based Sidewalk Navigation for Last-mile Delivery Robot</a:t>
            </a:r>
            <a:br>
              <a:rPr lang="en-US" sz="3600" i="0" dirty="0">
                <a:solidFill>
                  <a:srgbClr val="333333"/>
                </a:solidFill>
                <a:effectLst/>
                <a:latin typeface="+mj-lt"/>
              </a:rPr>
            </a:br>
            <a:r>
              <a:rPr lang="en-US" sz="3600" i="0" dirty="0">
                <a:solidFill>
                  <a:schemeClr val="tx1"/>
                </a:solidFill>
                <a:effectLst/>
                <a:latin typeface="+mj-lt"/>
              </a:rPr>
              <a:t>4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. https://github.com/dusty-nv/jetson-inference/tree/master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5E0AC2-D534-3A9F-BE8B-1533A4FBCD8F}"/>
              </a:ext>
            </a:extLst>
          </p:cNvPr>
          <p:cNvSpPr/>
          <p:nvPr/>
        </p:nvSpPr>
        <p:spPr>
          <a:xfrm>
            <a:off x="4524810" y="27966402"/>
            <a:ext cx="5612500" cy="976779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References</a:t>
            </a:r>
            <a:endParaRPr lang="en-IN" sz="72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C8437BA-43E2-10D3-29C8-E41B28331976}"/>
              </a:ext>
            </a:extLst>
          </p:cNvPr>
          <p:cNvSpPr/>
          <p:nvPr/>
        </p:nvSpPr>
        <p:spPr>
          <a:xfrm>
            <a:off x="165979" y="13788198"/>
            <a:ext cx="14106726" cy="6983922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33B3A94-1200-09C0-4730-F0ED45643818}"/>
              </a:ext>
            </a:extLst>
          </p:cNvPr>
          <p:cNvSpPr/>
          <p:nvPr/>
        </p:nvSpPr>
        <p:spPr>
          <a:xfrm>
            <a:off x="5435302" y="13081925"/>
            <a:ext cx="3670927" cy="1111566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Map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8AAA-8B74-C41B-10B9-E550CF7405CE}"/>
              </a:ext>
            </a:extLst>
          </p:cNvPr>
          <p:cNvSpPr txBox="1"/>
          <p:nvPr/>
        </p:nvSpPr>
        <p:spPr>
          <a:xfrm>
            <a:off x="8043276" y="14678284"/>
            <a:ext cx="5972143" cy="585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AGNI leverages cutting-edge online mapping </a:t>
            </a:r>
            <a:r>
              <a:rPr lang="en-US" sz="3600" b="1" dirty="0">
                <a:latin typeface="+mj-lt"/>
              </a:rPr>
              <a:t>API</a:t>
            </a:r>
            <a:r>
              <a:rPr lang="en-US" sz="3600" dirty="0">
                <a:latin typeface="+mj-lt"/>
              </a:rPr>
              <a:t>, transforming geographical data into a dynamic roadmap. The API crafts an </a:t>
            </a:r>
            <a:r>
              <a:rPr lang="en-US" sz="3600" b="1" dirty="0">
                <a:latin typeface="+mj-lt"/>
              </a:rPr>
              <a:t>intelligent path </a:t>
            </a:r>
            <a:r>
              <a:rPr lang="en-US" sz="3600" dirty="0">
                <a:latin typeface="+mj-lt"/>
              </a:rPr>
              <a:t>based on the rover’s current and target locations, providing </a:t>
            </a:r>
            <a:r>
              <a:rPr lang="en-US" sz="3600" b="1" dirty="0">
                <a:latin typeface="+mj-lt"/>
              </a:rPr>
              <a:t>waypoints </a:t>
            </a:r>
            <a:r>
              <a:rPr lang="en-US" sz="3600" dirty="0">
                <a:latin typeface="+mj-lt"/>
              </a:rPr>
              <a:t>and navigation directions in real-time.</a:t>
            </a:r>
            <a:endParaRPr lang="en-IN" sz="3600" dirty="0">
              <a:latin typeface="+mj-lt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EA03327-7D7A-80D2-68DE-BA80B6AE6E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10" t="19695" r="6194"/>
          <a:stretch/>
        </p:blipFill>
        <p:spPr>
          <a:xfrm>
            <a:off x="576937" y="14822975"/>
            <a:ext cx="7271718" cy="5188479"/>
          </a:xfrm>
          <a:prstGeom prst="rect">
            <a:avLst/>
          </a:prstGeom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0D1B73EA-8127-7F90-D5F1-A07859B3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391" y="6641660"/>
            <a:ext cx="28876122" cy="593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69B420A-AFFB-BCB8-0869-ADC3B054CB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8114"/>
          <a:stretch/>
        </p:blipFill>
        <p:spPr>
          <a:xfrm>
            <a:off x="16061154" y="11059283"/>
            <a:ext cx="3687679" cy="285467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24B834C-A061-2F76-CEC7-63667F080C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59784" y="11313551"/>
            <a:ext cx="5491873" cy="23920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0364989-A747-6F91-F866-E129B8EA60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41984" y="11472108"/>
            <a:ext cx="2707521" cy="209614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2601EF1-207C-D3D4-0882-8951AA4C49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51200" y="11461486"/>
            <a:ext cx="3004725" cy="20961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EED6A3-40AB-CCC8-D670-CFBC2282164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164" r="1641"/>
          <a:stretch/>
        </p:blipFill>
        <p:spPr>
          <a:xfrm>
            <a:off x="24410186" y="12580773"/>
            <a:ext cx="2683949" cy="153175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42D9008-ED1F-15AA-75BC-50CD88EDD7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12946" y="11047294"/>
            <a:ext cx="3057954" cy="15229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BD3A130-3CC3-552F-D6D9-56E43FE7EF3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922" t="931" r="1020" b="1818"/>
          <a:stretch/>
        </p:blipFill>
        <p:spPr>
          <a:xfrm>
            <a:off x="27484501" y="11079727"/>
            <a:ext cx="1914525" cy="1486733"/>
          </a:xfrm>
          <a:prstGeom prst="rect">
            <a:avLst/>
          </a:prstGeom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61038569-58FC-7021-A1B6-F1C282BE7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823" y="11052884"/>
            <a:ext cx="2707522" cy="152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65F21C5D-258C-20BF-D114-3139E90A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918" y="12583485"/>
            <a:ext cx="2702073" cy="151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914923-DB95-1ED6-58AE-801C68CCC78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0323" r="25397"/>
          <a:stretch/>
        </p:blipFill>
        <p:spPr>
          <a:xfrm>
            <a:off x="27107311" y="12585220"/>
            <a:ext cx="2291715" cy="15273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AD8C1B7-FAF5-2459-A005-1EB30807729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1186" r="507"/>
          <a:stretch/>
        </p:blipFill>
        <p:spPr>
          <a:xfrm>
            <a:off x="18478356" y="15771372"/>
            <a:ext cx="5333818" cy="278168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A346E06-6330-E773-6653-7D129A86D77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8552" r="8451"/>
          <a:stretch/>
        </p:blipFill>
        <p:spPr>
          <a:xfrm>
            <a:off x="22297755" y="18658033"/>
            <a:ext cx="3985712" cy="41711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3B3D2C-C2E3-4950-C10F-8A690B49A003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40796" b="869"/>
          <a:stretch/>
        </p:blipFill>
        <p:spPr>
          <a:xfrm>
            <a:off x="22288884" y="22939748"/>
            <a:ext cx="3049704" cy="22712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586F684-2B89-C7C6-1F79-C54116CD3B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451580" y="22917862"/>
            <a:ext cx="4415757" cy="229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FE8B96F-0C03-9EA2-7F82-728BBBACE8C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8642"/>
          <a:stretch/>
        </p:blipFill>
        <p:spPr>
          <a:xfrm rot="5400000">
            <a:off x="26051289" y="19036489"/>
            <a:ext cx="4171129" cy="34242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2E6EF4-041C-1E5B-4F46-84D90F661489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4804" r="10266"/>
          <a:stretch/>
        </p:blipFill>
        <p:spPr>
          <a:xfrm>
            <a:off x="18491775" y="18657765"/>
            <a:ext cx="3684117" cy="65555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D9BBD70-4396-FA7F-2C8D-E0C77F75EDB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2516"/>
          <a:stretch/>
        </p:blipFill>
        <p:spPr>
          <a:xfrm>
            <a:off x="23925159" y="15772968"/>
            <a:ext cx="5942178" cy="2772162"/>
          </a:xfrm>
          <a:prstGeom prst="rect">
            <a:avLst/>
          </a:prstGeom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68B352BD-CB32-8C52-018E-7CCD88B102CC}"/>
              </a:ext>
            </a:extLst>
          </p:cNvPr>
          <p:cNvSpPr/>
          <p:nvPr/>
        </p:nvSpPr>
        <p:spPr>
          <a:xfrm>
            <a:off x="29872440" y="16626840"/>
            <a:ext cx="1027246" cy="5638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8A038F-B23A-9B15-6F11-650E8DB180FA}"/>
              </a:ext>
            </a:extLst>
          </p:cNvPr>
          <p:cNvSpPr/>
          <p:nvPr/>
        </p:nvSpPr>
        <p:spPr>
          <a:xfrm>
            <a:off x="30944567" y="16579324"/>
            <a:ext cx="14013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DEPTH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9FF43811-E402-88B8-C96F-8948612453C4}"/>
              </a:ext>
            </a:extLst>
          </p:cNvPr>
          <p:cNvSpPr/>
          <p:nvPr/>
        </p:nvSpPr>
        <p:spPr>
          <a:xfrm>
            <a:off x="29856028" y="20208240"/>
            <a:ext cx="1027246" cy="5638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236875-3174-F257-F2E2-314232113FB6}"/>
              </a:ext>
            </a:extLst>
          </p:cNvPr>
          <p:cNvSpPr/>
          <p:nvPr/>
        </p:nvSpPr>
        <p:spPr>
          <a:xfrm>
            <a:off x="30937200" y="20216621"/>
            <a:ext cx="25123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 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20111899-7813-A1EE-0587-D4B37C135D1A}"/>
              </a:ext>
            </a:extLst>
          </p:cNvPr>
          <p:cNvSpPr/>
          <p:nvPr/>
        </p:nvSpPr>
        <p:spPr>
          <a:xfrm>
            <a:off x="29864234" y="23682960"/>
            <a:ext cx="1027246" cy="5638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AF50A48-5BF8-7AE0-5558-0DAE783175D1}"/>
              </a:ext>
            </a:extLst>
          </p:cNvPr>
          <p:cNvSpPr/>
          <p:nvPr/>
        </p:nvSpPr>
        <p:spPr>
          <a:xfrm>
            <a:off x="29916455" y="23574490"/>
            <a:ext cx="459188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SEMANTIC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SEGMENTATION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4DB456C-943F-28E4-40F4-43557C15010A}"/>
              </a:ext>
            </a:extLst>
          </p:cNvPr>
          <p:cNvSpPr/>
          <p:nvPr/>
        </p:nvSpPr>
        <p:spPr>
          <a:xfrm rot="10800000">
            <a:off x="17416482" y="16705069"/>
            <a:ext cx="1027246" cy="5638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E4519C-4A82-DBA4-F944-0FB51195B8EC}"/>
              </a:ext>
            </a:extLst>
          </p:cNvPr>
          <p:cNvSpPr/>
          <p:nvPr/>
        </p:nvSpPr>
        <p:spPr>
          <a:xfrm>
            <a:off x="14921571" y="16703595"/>
            <a:ext cx="253787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LIDAR POINT 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4D3C9AEC-F671-2488-03C9-4DA105CD9BCD}"/>
              </a:ext>
            </a:extLst>
          </p:cNvPr>
          <p:cNvSpPr/>
          <p:nvPr/>
        </p:nvSpPr>
        <p:spPr>
          <a:xfrm rot="10800000">
            <a:off x="17416482" y="21277069"/>
            <a:ext cx="1027246" cy="5638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B26AA0-2823-4663-6986-367688D39CDA}"/>
              </a:ext>
            </a:extLst>
          </p:cNvPr>
          <p:cNvSpPr/>
          <p:nvPr/>
        </p:nvSpPr>
        <p:spPr>
          <a:xfrm>
            <a:off x="15109482" y="20994338"/>
            <a:ext cx="2258952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TRAFFIC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44687" y="482598"/>
            <a:ext cx="43121200" cy="516374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txBody>
          <a:bodyPr spcFirstLastPara="1" wrap="square" lIns="418000" tIns="209000" rIns="418000" bIns="209000" anchor="ctr" anchorCtr="0">
            <a:noAutofit/>
          </a:bodyPr>
          <a:lstStyle/>
          <a:p>
            <a:pPr>
              <a:buClr>
                <a:srgbClr val="F9C507"/>
              </a:buClr>
              <a:buSzPts val="8100"/>
            </a:pPr>
            <a:endParaRPr sz="10800" dirty="0">
              <a:solidFill>
                <a:srgbClr val="F9C50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buClr>
                <a:srgbClr val="F9C507"/>
              </a:buClr>
              <a:buSzPts val="8100"/>
            </a:pPr>
            <a:endParaRPr lang="en-IN" sz="10800" dirty="0">
              <a:solidFill>
                <a:srgbClr val="F9C50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buClr>
                <a:srgbClr val="F9C507"/>
              </a:buClr>
              <a:buSzPts val="8100"/>
            </a:pPr>
            <a:r>
              <a:rPr lang="en-US" sz="10800" dirty="0">
                <a:solidFill>
                  <a:srgbClr val="F9C507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AGNI – Autonomous Ground Navigation Initiative</a:t>
            </a:r>
            <a:endParaRPr sz="10266" dirty="0">
              <a:solidFill>
                <a:srgbClr val="F9C50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buClr>
                <a:srgbClr val="F9C507"/>
              </a:buClr>
              <a:buSzPts val="8100"/>
            </a:pP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Bhumil Depani, Arjun Sivakumar, Ricky Bevan</a:t>
            </a:r>
            <a:b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4267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bdepani@uci.edu</a:t>
            </a: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4267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sivakua2@uci.edu</a:t>
            </a: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, babur@uci.edu</a:t>
            </a:r>
            <a:b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Professor Marco </a:t>
            </a:r>
            <a:r>
              <a:rPr lang="en-US" sz="4267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Levorato</a:t>
            </a: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, levorato@uci.edu</a:t>
            </a:r>
            <a:b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4267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Professional Master of Embedded and Cyber-physical Systems Program, University of California, Irvine</a:t>
            </a:r>
            <a:br>
              <a:rPr lang="en-US" sz="4267" dirty="0">
                <a:solidFill>
                  <a:srgbClr val="F9C507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4267" dirty="0">
                <a:solidFill>
                  <a:srgbClr val="F9C507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br>
              <a:rPr lang="en-US" sz="4267" dirty="0">
                <a:solidFill>
                  <a:srgbClr val="F9C507"/>
                </a:solidFill>
              </a:rPr>
            </a:br>
            <a:endParaRPr lang="en-US" dirty="0"/>
          </a:p>
        </p:txBody>
      </p:sp>
      <p:pic>
        <p:nvPicPr>
          <p:cNvPr id="19" name="Picture 18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1141DEAE-49B3-ED62-737B-331FCCBE9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8433" y="1406288"/>
            <a:ext cx="7498080" cy="2256739"/>
          </a:xfrm>
          <a:prstGeom prst="rect">
            <a:avLst/>
          </a:prstGeom>
        </p:spPr>
      </p:pic>
      <p:pic>
        <p:nvPicPr>
          <p:cNvPr id="22" name="Picture 21" descr="A colorful paint brush strokes&#10;&#10;Description automatically generated">
            <a:extLst>
              <a:ext uri="{FF2B5EF4-FFF2-40B4-BE49-F238E27FC236}">
                <a16:creationId xmlns:a16="http://schemas.microsoft.com/office/drawing/2014/main" id="{29EC23A4-2EBA-9412-22CE-8C337617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6288"/>
            <a:ext cx="5257964" cy="35686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B2FCCB-07FF-B71F-30B2-A61F624B37F9}"/>
              </a:ext>
            </a:extLst>
          </p:cNvPr>
          <p:cNvSpPr txBox="1"/>
          <p:nvPr/>
        </p:nvSpPr>
        <p:spPr>
          <a:xfrm>
            <a:off x="35682276" y="4005658"/>
            <a:ext cx="763959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32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www.mecps.uci.edu</a:t>
            </a:r>
            <a:endParaRPr lang="en-US" sz="432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4C3F5B-3803-58D1-B93E-914C66901B0D}"/>
              </a:ext>
            </a:extLst>
          </p:cNvPr>
          <p:cNvSpPr/>
          <p:nvPr/>
        </p:nvSpPr>
        <p:spPr>
          <a:xfrm>
            <a:off x="175223" y="6180752"/>
            <a:ext cx="14114543" cy="6696159"/>
          </a:xfrm>
          <a:prstGeom prst="roundRect">
            <a:avLst/>
          </a:prstGeom>
          <a:solidFill>
            <a:srgbClr val="D2F9C3"/>
          </a:solidFill>
          <a:ln w="50800">
            <a:solidFill>
              <a:srgbClr val="17375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+mj-lt"/>
            </a:endParaRPr>
          </a:p>
          <a:p>
            <a:pPr algn="ctr"/>
            <a:r>
              <a:rPr lang="en-US" sz="3600" dirty="0">
                <a:latin typeface="+mj-lt"/>
              </a:rPr>
              <a:t>The </a:t>
            </a:r>
            <a:r>
              <a:rPr lang="en-US" sz="3600" b="1" dirty="0">
                <a:latin typeface="+mj-lt"/>
              </a:rPr>
              <a:t>AGNI </a:t>
            </a:r>
            <a:r>
              <a:rPr lang="en-US" sz="3600" dirty="0">
                <a:latin typeface="+mj-lt"/>
              </a:rPr>
              <a:t>project aims to spearhead an open-source initiative revolutionizing </a:t>
            </a:r>
            <a:r>
              <a:rPr lang="en-US" sz="3600" b="1" dirty="0">
                <a:latin typeface="+mj-lt"/>
              </a:rPr>
              <a:t>robotics </a:t>
            </a:r>
            <a:r>
              <a:rPr lang="en-US" sz="3600" dirty="0">
                <a:latin typeface="+mj-lt"/>
              </a:rPr>
              <a:t>in autonomous navigation. By integrating rover and drone technologies, it tackles limitations each faces—rover navigates urban areas, while the drone handles inaccessible areas. This autonomous system leverages cutting-edge sensors, Jetson Nano's computing power, and </a:t>
            </a:r>
            <a:r>
              <a:rPr lang="en-US" sz="3600" b="1" dirty="0">
                <a:latin typeface="+mj-lt"/>
              </a:rPr>
              <a:t>ROS </a:t>
            </a:r>
            <a:r>
              <a:rPr lang="en-US" sz="3600" dirty="0">
                <a:latin typeface="+mj-lt"/>
              </a:rPr>
              <a:t>flexibility for robust environmental awareness. With a focus on</a:t>
            </a:r>
            <a:r>
              <a:rPr lang="en-US" sz="3600" b="1" dirty="0">
                <a:latin typeface="+mj-lt"/>
              </a:rPr>
              <a:t> localization, perception </a:t>
            </a:r>
            <a:r>
              <a:rPr lang="en-US" sz="3600" dirty="0">
                <a:latin typeface="+mj-lt"/>
              </a:rPr>
              <a:t>and </a:t>
            </a:r>
            <a:r>
              <a:rPr lang="en-US" sz="3600" b="1" dirty="0">
                <a:latin typeface="+mj-lt"/>
              </a:rPr>
              <a:t>mapping</a:t>
            </a:r>
            <a:r>
              <a:rPr lang="en-US" sz="3600" dirty="0">
                <a:latin typeface="+mj-lt"/>
              </a:rPr>
              <a:t>, it redefines navigation across cityscapes and challenging terrains, poised as a game-changer in diverse industries.</a:t>
            </a:r>
            <a:endParaRPr lang="en-IN" sz="3600" dirty="0"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E81352-5650-D88C-7141-5B70B87C8011}"/>
              </a:ext>
            </a:extLst>
          </p:cNvPr>
          <p:cNvSpPr/>
          <p:nvPr/>
        </p:nvSpPr>
        <p:spPr>
          <a:xfrm>
            <a:off x="3075806" y="5772480"/>
            <a:ext cx="8321040" cy="903803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Abstract</a:t>
            </a:r>
            <a:endParaRPr lang="en-IN" sz="7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578ECB-2EA8-764D-DC29-CC9BE6278D9D}"/>
              </a:ext>
            </a:extLst>
          </p:cNvPr>
          <p:cNvSpPr/>
          <p:nvPr/>
        </p:nvSpPr>
        <p:spPr>
          <a:xfrm>
            <a:off x="14570391" y="6187807"/>
            <a:ext cx="28858138" cy="8143364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336252-FE7E-A3DC-0512-68280DB054DE}"/>
              </a:ext>
            </a:extLst>
          </p:cNvPr>
          <p:cNvSpPr/>
          <p:nvPr/>
        </p:nvSpPr>
        <p:spPr>
          <a:xfrm>
            <a:off x="23340690" y="5724343"/>
            <a:ext cx="10370822" cy="940193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Navigation Stack</a:t>
            </a:r>
            <a:endParaRPr lang="en-IN" sz="720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F761EA5-121B-BA70-5330-CDEF023C2A96}"/>
              </a:ext>
            </a:extLst>
          </p:cNvPr>
          <p:cNvGrpSpPr/>
          <p:nvPr/>
        </p:nvGrpSpPr>
        <p:grpSpPr>
          <a:xfrm>
            <a:off x="34055928" y="21126483"/>
            <a:ext cx="9418320" cy="5642264"/>
            <a:chOff x="33903546" y="14666380"/>
            <a:chExt cx="9418320" cy="564226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0776D16-E096-A803-1AEA-D86CFEB7F436}"/>
                </a:ext>
              </a:extLst>
            </p:cNvPr>
            <p:cNvSpPr/>
            <p:nvPr/>
          </p:nvSpPr>
          <p:spPr>
            <a:xfrm>
              <a:off x="33903546" y="15118822"/>
              <a:ext cx="9418320" cy="5189822"/>
            </a:xfrm>
            <a:prstGeom prst="roundRect">
              <a:avLst/>
            </a:prstGeom>
            <a:solidFill>
              <a:srgbClr val="D2F9C3"/>
            </a:solidFill>
            <a:ln w="41275">
              <a:solidFill>
                <a:srgbClr val="17375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Last-Mile Delivery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Agriculture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Surveillance and Security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Infrastructure Inspection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Environmental Monitoring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Search and Rescue Operations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Exploration and Mapping</a:t>
              </a:r>
              <a:endParaRPr lang="en-IN" sz="4000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37333D7-5653-7ED4-C75F-D6DA34E48C44}"/>
                </a:ext>
              </a:extLst>
            </p:cNvPr>
            <p:cNvSpPr/>
            <p:nvPr/>
          </p:nvSpPr>
          <p:spPr>
            <a:xfrm>
              <a:off x="35749949" y="14666380"/>
              <a:ext cx="6254674" cy="1209395"/>
            </a:xfrm>
            <a:prstGeom prst="roundRect">
              <a:avLst/>
            </a:prstGeom>
            <a:solidFill>
              <a:srgbClr val="33BE2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Applications</a:t>
              </a:r>
              <a:endParaRPr lang="en-IN" sz="7200" dirty="0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70A4B2-600F-ACB8-626A-C1FB4530A4AB}"/>
              </a:ext>
            </a:extLst>
          </p:cNvPr>
          <p:cNvSpPr/>
          <p:nvPr/>
        </p:nvSpPr>
        <p:spPr>
          <a:xfrm>
            <a:off x="14570391" y="15173769"/>
            <a:ext cx="19245196" cy="10282718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B94530-770B-37D7-528E-6045FDAEC89C}"/>
              </a:ext>
            </a:extLst>
          </p:cNvPr>
          <p:cNvSpPr/>
          <p:nvPr/>
        </p:nvSpPr>
        <p:spPr>
          <a:xfrm>
            <a:off x="18844317" y="14470078"/>
            <a:ext cx="10786209" cy="1105834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The AGNI</a:t>
            </a:r>
            <a:endParaRPr lang="en-IN" sz="7200" dirty="0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80912DC-138B-8DE0-CC50-CE722E2992A8}"/>
              </a:ext>
            </a:extLst>
          </p:cNvPr>
          <p:cNvGrpSpPr/>
          <p:nvPr/>
        </p:nvGrpSpPr>
        <p:grpSpPr>
          <a:xfrm>
            <a:off x="34096212" y="27069851"/>
            <a:ext cx="9418320" cy="5947122"/>
            <a:chOff x="34249262" y="27098537"/>
            <a:chExt cx="9418320" cy="594712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B6E0D25-0620-C86C-4EFF-CDCEC75B62E7}"/>
                </a:ext>
              </a:extLst>
            </p:cNvPr>
            <p:cNvSpPr/>
            <p:nvPr/>
          </p:nvSpPr>
          <p:spPr>
            <a:xfrm>
              <a:off x="34249262" y="27548956"/>
              <a:ext cx="9418320" cy="5132019"/>
            </a:xfrm>
            <a:prstGeom prst="roundRect">
              <a:avLst/>
            </a:prstGeom>
            <a:solidFill>
              <a:srgbClr val="D2F9C3"/>
            </a:solidFill>
            <a:ln w="41275">
              <a:solidFill>
                <a:srgbClr val="17375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22A339C-66BD-04E1-1945-E6637061C5D8}"/>
                </a:ext>
              </a:extLst>
            </p:cNvPr>
            <p:cNvSpPr/>
            <p:nvPr/>
          </p:nvSpPr>
          <p:spPr>
            <a:xfrm>
              <a:off x="35621049" y="27098537"/>
              <a:ext cx="6674746" cy="1066352"/>
            </a:xfrm>
            <a:prstGeom prst="roundRect">
              <a:avLst/>
            </a:prstGeom>
            <a:solidFill>
              <a:srgbClr val="33BE2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Get Connected</a:t>
              </a:r>
              <a:endParaRPr lang="en-IN" sz="72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64187B-5D65-48E1-D131-887DB56BC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85" t="4910" r="6813" b="6318"/>
            <a:stretch/>
          </p:blipFill>
          <p:spPr>
            <a:xfrm>
              <a:off x="34406519" y="28450617"/>
              <a:ext cx="2249933" cy="229837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D971B7-1805-BEA2-FF3B-FD81DE71768F}"/>
                </a:ext>
              </a:extLst>
            </p:cNvPr>
            <p:cNvSpPr txBox="1"/>
            <p:nvPr/>
          </p:nvSpPr>
          <p:spPr>
            <a:xfrm>
              <a:off x="34840855" y="28521344"/>
              <a:ext cx="8673677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		Did you like the project? 				Connect with us to explore a 			world of opportunities and 				experiences! Scan the QR code to know more about the technical aspects and to contribute to this amazing and growing open source project.</a:t>
              </a:r>
            </a:p>
            <a:p>
              <a:endParaRPr lang="en-IN" sz="36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BBAA0E8-F958-6CEC-0FB5-4464458C244A}"/>
              </a:ext>
            </a:extLst>
          </p:cNvPr>
          <p:cNvGrpSpPr/>
          <p:nvPr/>
        </p:nvGrpSpPr>
        <p:grpSpPr>
          <a:xfrm>
            <a:off x="34096212" y="14608929"/>
            <a:ext cx="9418320" cy="6216450"/>
            <a:chOff x="34122501" y="20521196"/>
            <a:chExt cx="9418320" cy="621645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9872391-6DBE-FAF0-F180-2EDF535251BC}"/>
                </a:ext>
              </a:extLst>
            </p:cNvPr>
            <p:cNvSpPr/>
            <p:nvPr/>
          </p:nvSpPr>
          <p:spPr>
            <a:xfrm>
              <a:off x="34122501" y="21180664"/>
              <a:ext cx="9418320" cy="5556982"/>
            </a:xfrm>
            <a:prstGeom prst="roundRect">
              <a:avLst/>
            </a:prstGeom>
            <a:solidFill>
              <a:srgbClr val="D2F9C3"/>
            </a:solidFill>
            <a:ln w="41275">
              <a:solidFill>
                <a:srgbClr val="17375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Traversable Path Planning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Local </a:t>
              </a:r>
              <a:r>
                <a:rPr lang="en-IN" sz="4000" dirty="0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ath Planning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Curb Detection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Point Cloud Formation</a:t>
              </a: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Intent Prediction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Anomaly Detection</a:t>
              </a:r>
            </a:p>
            <a:p>
              <a:pPr algn="ctr"/>
              <a:r>
                <a:rPr lang="en-US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2D to 3D </a:t>
              </a:r>
              <a:r>
                <a:rPr lang="en-US" sz="4000" dirty="0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  <a:r>
                <a:rPr lang="en-US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oint Cloud Projection</a:t>
              </a:r>
              <a:endParaRPr lang="en-IN" sz="4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IN" sz="4000" dirty="0">
                  <a:solidFill>
                    <a:srgbClr val="000000"/>
                  </a:solidFill>
                  <a:latin typeface="Arial" panose="020B0604020202020204" pitchFamily="34" charset="0"/>
                </a:rPr>
                <a:t>S</a:t>
              </a:r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ensor </a:t>
              </a:r>
              <a:r>
                <a:rPr lang="en-IN" sz="4000" dirty="0">
                  <a:solidFill>
                    <a:srgbClr val="000000"/>
                  </a:solidFill>
                  <a:latin typeface="Arial" panose="020B0604020202020204" pitchFamily="34" charset="0"/>
                </a:rPr>
                <a:t>F</a:t>
              </a:r>
              <a:r>
                <a:rPr lang="en-IN" sz="4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usion</a:t>
              </a:r>
              <a:endParaRPr lang="en-IN" sz="7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928458F-F77C-1877-1002-0BA7F5E0237A}"/>
                </a:ext>
              </a:extLst>
            </p:cNvPr>
            <p:cNvSpPr/>
            <p:nvPr/>
          </p:nvSpPr>
          <p:spPr>
            <a:xfrm>
              <a:off x="34671141" y="20521196"/>
              <a:ext cx="8321040" cy="1105834"/>
            </a:xfrm>
            <a:prstGeom prst="roundRect">
              <a:avLst/>
            </a:prstGeom>
            <a:solidFill>
              <a:srgbClr val="33BE2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Key Technology</a:t>
              </a:r>
              <a:endParaRPr lang="en-IN" sz="7200" dirty="0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6B5902-1003-6FD1-DD4B-ACD1BCF7E6E1}"/>
              </a:ext>
            </a:extLst>
          </p:cNvPr>
          <p:cNvSpPr/>
          <p:nvPr/>
        </p:nvSpPr>
        <p:spPr>
          <a:xfrm>
            <a:off x="49574" y="21512461"/>
            <a:ext cx="14240192" cy="6093390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EA642F-C128-7C46-2AF9-8DACC6044EB3}"/>
              </a:ext>
            </a:extLst>
          </p:cNvPr>
          <p:cNvSpPr/>
          <p:nvPr/>
        </p:nvSpPr>
        <p:spPr>
          <a:xfrm>
            <a:off x="4861532" y="21014912"/>
            <a:ext cx="4741923" cy="1047202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Hardware</a:t>
            </a:r>
            <a:endParaRPr lang="en-IN" sz="7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B8535-BD59-DB95-F0A1-C8A62BAB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0" y="22092932"/>
            <a:ext cx="13830669" cy="52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4F4FD9-A09C-FBE3-BF72-4F734989D5A6}"/>
              </a:ext>
            </a:extLst>
          </p:cNvPr>
          <p:cNvSpPr/>
          <p:nvPr/>
        </p:nvSpPr>
        <p:spPr>
          <a:xfrm>
            <a:off x="14617283" y="26219403"/>
            <a:ext cx="19245196" cy="6432885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CEB4ED8-8DFB-8E64-D9EF-53F1657B8342}"/>
              </a:ext>
            </a:extLst>
          </p:cNvPr>
          <p:cNvSpPr/>
          <p:nvPr/>
        </p:nvSpPr>
        <p:spPr>
          <a:xfrm>
            <a:off x="20286561" y="25729864"/>
            <a:ext cx="8510591" cy="860625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ROS Structure</a:t>
            </a:r>
            <a:endParaRPr lang="en-IN" sz="72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C949B7F-D188-2829-80C8-573F75C85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759" y="26900837"/>
            <a:ext cx="18240037" cy="56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87162F-9012-59CF-B0AC-F5B8ED64F4E5}"/>
              </a:ext>
            </a:extLst>
          </p:cNvPr>
          <p:cNvSpPr/>
          <p:nvPr/>
        </p:nvSpPr>
        <p:spPr>
          <a:xfrm>
            <a:off x="124191" y="28492658"/>
            <a:ext cx="14240193" cy="4068463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+mj-lt"/>
              </a:rPr>
              <a:t>1. </a:t>
            </a:r>
            <a:r>
              <a:rPr lang="en-US" sz="3600" dirty="0" err="1">
                <a:solidFill>
                  <a:schemeClr val="tx1"/>
                </a:solidFill>
                <a:latin typeface="+mj-lt"/>
              </a:rPr>
              <a:t>ODS-Bot:Mobile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 Robot Navigation for Outdoor Delivery Services</a:t>
            </a:r>
          </a:p>
          <a:p>
            <a:r>
              <a:rPr lang="en-US" sz="3600" dirty="0">
                <a:solidFill>
                  <a:schemeClr val="tx1"/>
                </a:solidFill>
                <a:latin typeface="+mj-lt"/>
              </a:rPr>
              <a:t>2. https://www.openstreetmap.org</a:t>
            </a:r>
          </a:p>
          <a:p>
            <a:pPr algn="l"/>
            <a:r>
              <a:rPr lang="en-US" sz="3600" dirty="0">
                <a:solidFill>
                  <a:schemeClr val="tx1"/>
                </a:solidFill>
                <a:latin typeface="+mj-lt"/>
              </a:rPr>
              <a:t>3.</a:t>
            </a:r>
            <a:r>
              <a:rPr lang="en-US" sz="3600" i="0" dirty="0">
                <a:solidFill>
                  <a:srgbClr val="333333"/>
                </a:solidFill>
                <a:effectLst/>
                <a:latin typeface="+mj-lt"/>
              </a:rPr>
              <a:t> Vision Based Sidewalk Navigation for Last-mile Delivery Robot</a:t>
            </a:r>
            <a:br>
              <a:rPr lang="en-US" sz="3600" i="0" dirty="0">
                <a:solidFill>
                  <a:srgbClr val="333333"/>
                </a:solidFill>
                <a:effectLst/>
                <a:latin typeface="+mj-lt"/>
              </a:rPr>
            </a:br>
            <a:r>
              <a:rPr lang="en-US" sz="3600" i="0" dirty="0">
                <a:solidFill>
                  <a:schemeClr val="tx1"/>
                </a:solidFill>
                <a:effectLst/>
                <a:latin typeface="+mj-lt"/>
              </a:rPr>
              <a:t>4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. https://github.com/dusty-nv/jetson-inference/tree/master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5E0AC2-D534-3A9F-BE8B-1533A4FBCD8F}"/>
              </a:ext>
            </a:extLst>
          </p:cNvPr>
          <p:cNvSpPr/>
          <p:nvPr/>
        </p:nvSpPr>
        <p:spPr>
          <a:xfrm>
            <a:off x="4524810" y="27966402"/>
            <a:ext cx="5612500" cy="976779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References</a:t>
            </a:r>
            <a:endParaRPr lang="en-IN" sz="72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C8437BA-43E2-10D3-29C8-E41B28331976}"/>
              </a:ext>
            </a:extLst>
          </p:cNvPr>
          <p:cNvSpPr/>
          <p:nvPr/>
        </p:nvSpPr>
        <p:spPr>
          <a:xfrm>
            <a:off x="165979" y="13788198"/>
            <a:ext cx="14106726" cy="6983922"/>
          </a:xfrm>
          <a:prstGeom prst="roundRect">
            <a:avLst/>
          </a:prstGeom>
          <a:solidFill>
            <a:srgbClr val="D2F9C3"/>
          </a:solidFill>
          <a:ln w="41275">
            <a:solidFill>
              <a:srgbClr val="17375E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33B3A94-1200-09C0-4730-F0ED45643818}"/>
              </a:ext>
            </a:extLst>
          </p:cNvPr>
          <p:cNvSpPr/>
          <p:nvPr/>
        </p:nvSpPr>
        <p:spPr>
          <a:xfrm>
            <a:off x="5435302" y="13081925"/>
            <a:ext cx="3670927" cy="1111566"/>
          </a:xfrm>
          <a:prstGeom prst="roundRect">
            <a:avLst/>
          </a:prstGeom>
          <a:solidFill>
            <a:srgbClr val="33BE2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Map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8AAA-8B74-C41B-10B9-E550CF7405CE}"/>
              </a:ext>
            </a:extLst>
          </p:cNvPr>
          <p:cNvSpPr txBox="1"/>
          <p:nvPr/>
        </p:nvSpPr>
        <p:spPr>
          <a:xfrm>
            <a:off x="8043276" y="14678284"/>
            <a:ext cx="5972143" cy="585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AGNI leverages cutting-edge online mapping </a:t>
            </a:r>
            <a:r>
              <a:rPr lang="en-US" sz="3600" b="1" dirty="0">
                <a:latin typeface="+mj-lt"/>
              </a:rPr>
              <a:t>API</a:t>
            </a:r>
            <a:r>
              <a:rPr lang="en-US" sz="3600" dirty="0">
                <a:latin typeface="+mj-lt"/>
              </a:rPr>
              <a:t>, transforming geographical data into a dynamic roadmap. The API crafts an </a:t>
            </a:r>
            <a:r>
              <a:rPr lang="en-US" sz="3600" b="1" dirty="0">
                <a:latin typeface="+mj-lt"/>
              </a:rPr>
              <a:t>intelligent path </a:t>
            </a:r>
            <a:r>
              <a:rPr lang="en-US" sz="3600" dirty="0">
                <a:latin typeface="+mj-lt"/>
              </a:rPr>
              <a:t>based on the rover’s current and target locations, providing </a:t>
            </a:r>
            <a:r>
              <a:rPr lang="en-US" sz="3600" b="1" dirty="0">
                <a:latin typeface="+mj-lt"/>
              </a:rPr>
              <a:t>waypoints </a:t>
            </a:r>
            <a:r>
              <a:rPr lang="en-US" sz="3600" dirty="0">
                <a:latin typeface="+mj-lt"/>
              </a:rPr>
              <a:t>and navigation directions in real-time.</a:t>
            </a:r>
            <a:endParaRPr lang="en-IN" sz="3600" dirty="0">
              <a:latin typeface="+mj-lt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EA03327-7D7A-80D2-68DE-BA80B6AE6E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10" t="19695" r="6194"/>
          <a:stretch/>
        </p:blipFill>
        <p:spPr>
          <a:xfrm>
            <a:off x="576937" y="14822975"/>
            <a:ext cx="7271718" cy="5188479"/>
          </a:xfrm>
          <a:prstGeom prst="rect">
            <a:avLst/>
          </a:prstGeom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0D1B73EA-8127-7F90-D5F1-A07859B3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391" y="6641660"/>
            <a:ext cx="28876122" cy="593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69B420A-AFFB-BCB8-0869-ADC3B054CB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8114"/>
          <a:stretch/>
        </p:blipFill>
        <p:spPr>
          <a:xfrm>
            <a:off x="16061154" y="11059283"/>
            <a:ext cx="3687679" cy="285467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24B834C-A061-2F76-CEC7-63667F080C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59784" y="11313551"/>
            <a:ext cx="5491873" cy="23920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0364989-A747-6F91-F866-E129B8EA60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41984" y="11472108"/>
            <a:ext cx="2707521" cy="209614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2601EF1-207C-D3D4-0882-8951AA4C49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51200" y="11461486"/>
            <a:ext cx="3004725" cy="20961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EED6A3-40AB-CCC8-D670-CFBC2282164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164" r="1641"/>
          <a:stretch/>
        </p:blipFill>
        <p:spPr>
          <a:xfrm>
            <a:off x="24410186" y="12580773"/>
            <a:ext cx="2683949" cy="153175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42D9008-ED1F-15AA-75BC-50CD88EDD7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12946" y="11047294"/>
            <a:ext cx="3057954" cy="15229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BD3A130-3CC3-552F-D6D9-56E43FE7EF3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922" t="931" r="1020" b="1818"/>
          <a:stretch/>
        </p:blipFill>
        <p:spPr>
          <a:xfrm>
            <a:off x="27484501" y="11079727"/>
            <a:ext cx="1914525" cy="1486733"/>
          </a:xfrm>
          <a:prstGeom prst="rect">
            <a:avLst/>
          </a:prstGeom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61038569-58FC-7021-A1B6-F1C282BE7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823" y="11052884"/>
            <a:ext cx="2707522" cy="152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65F21C5D-258C-20BF-D114-3139E90A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918" y="12583485"/>
            <a:ext cx="2702073" cy="151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914923-DB95-1ED6-58AE-801C68CCC78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0323" r="25397"/>
          <a:stretch/>
        </p:blipFill>
        <p:spPr>
          <a:xfrm>
            <a:off x="27107311" y="12585220"/>
            <a:ext cx="2291715" cy="15273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AD8C1B7-FAF5-2459-A005-1EB30807729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1186" r="507"/>
          <a:stretch/>
        </p:blipFill>
        <p:spPr>
          <a:xfrm>
            <a:off x="18478356" y="15771372"/>
            <a:ext cx="5333818" cy="278168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A346E06-6330-E773-6653-7D129A86D77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8552" r="8451"/>
          <a:stretch/>
        </p:blipFill>
        <p:spPr>
          <a:xfrm>
            <a:off x="22297755" y="18658033"/>
            <a:ext cx="3985712" cy="41711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3B3D2C-C2E3-4950-C10F-8A690B49A003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40796" b="869"/>
          <a:stretch/>
        </p:blipFill>
        <p:spPr>
          <a:xfrm>
            <a:off x="22288884" y="22939748"/>
            <a:ext cx="3049704" cy="22712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586F684-2B89-C7C6-1F79-C54116CD3B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451580" y="22917862"/>
            <a:ext cx="4415757" cy="229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FE8B96F-0C03-9EA2-7F82-728BBBACE8C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8642"/>
          <a:stretch/>
        </p:blipFill>
        <p:spPr>
          <a:xfrm rot="5400000">
            <a:off x="26051289" y="19036489"/>
            <a:ext cx="4171129" cy="34242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2E6EF4-041C-1E5B-4F46-84D90F661489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4804" r="10266"/>
          <a:stretch/>
        </p:blipFill>
        <p:spPr>
          <a:xfrm>
            <a:off x="18491775" y="18657765"/>
            <a:ext cx="3684117" cy="65555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D9BBD70-4396-FA7F-2C8D-E0C77F75EDB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2516"/>
          <a:stretch/>
        </p:blipFill>
        <p:spPr>
          <a:xfrm>
            <a:off x="23925159" y="15772968"/>
            <a:ext cx="5942178" cy="2772162"/>
          </a:xfrm>
          <a:prstGeom prst="rect">
            <a:avLst/>
          </a:prstGeom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68B352BD-CB32-8C52-018E-7CCD88B102CC}"/>
              </a:ext>
            </a:extLst>
          </p:cNvPr>
          <p:cNvSpPr/>
          <p:nvPr/>
        </p:nvSpPr>
        <p:spPr>
          <a:xfrm>
            <a:off x="29872440" y="16626840"/>
            <a:ext cx="1027246" cy="5638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8A038F-B23A-9B15-6F11-650E8DB180FA}"/>
              </a:ext>
            </a:extLst>
          </p:cNvPr>
          <p:cNvSpPr/>
          <p:nvPr/>
        </p:nvSpPr>
        <p:spPr>
          <a:xfrm>
            <a:off x="30944567" y="16579324"/>
            <a:ext cx="14013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DEPTH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9FF43811-E402-88B8-C96F-8948612453C4}"/>
              </a:ext>
            </a:extLst>
          </p:cNvPr>
          <p:cNvSpPr/>
          <p:nvPr/>
        </p:nvSpPr>
        <p:spPr>
          <a:xfrm>
            <a:off x="29856028" y="20208240"/>
            <a:ext cx="1027246" cy="5638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236875-3174-F257-F2E2-314232113FB6}"/>
              </a:ext>
            </a:extLst>
          </p:cNvPr>
          <p:cNvSpPr/>
          <p:nvPr/>
        </p:nvSpPr>
        <p:spPr>
          <a:xfrm>
            <a:off x="30937200" y="20216621"/>
            <a:ext cx="25123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 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20111899-7813-A1EE-0587-D4B37C135D1A}"/>
              </a:ext>
            </a:extLst>
          </p:cNvPr>
          <p:cNvSpPr/>
          <p:nvPr/>
        </p:nvSpPr>
        <p:spPr>
          <a:xfrm>
            <a:off x="29864234" y="23682960"/>
            <a:ext cx="1027246" cy="5638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AF50A48-5BF8-7AE0-5558-0DAE783175D1}"/>
              </a:ext>
            </a:extLst>
          </p:cNvPr>
          <p:cNvSpPr/>
          <p:nvPr/>
        </p:nvSpPr>
        <p:spPr>
          <a:xfrm>
            <a:off x="29916455" y="23574490"/>
            <a:ext cx="459188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SEMANTIC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SEGMENTATION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4DB456C-943F-28E4-40F4-43557C15010A}"/>
              </a:ext>
            </a:extLst>
          </p:cNvPr>
          <p:cNvSpPr/>
          <p:nvPr/>
        </p:nvSpPr>
        <p:spPr>
          <a:xfrm rot="10800000">
            <a:off x="17416482" y="16705069"/>
            <a:ext cx="1027246" cy="5638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E4519C-4A82-DBA4-F944-0FB51195B8EC}"/>
              </a:ext>
            </a:extLst>
          </p:cNvPr>
          <p:cNvSpPr/>
          <p:nvPr/>
        </p:nvSpPr>
        <p:spPr>
          <a:xfrm>
            <a:off x="14921571" y="16703595"/>
            <a:ext cx="253787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LIDAR POINT 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4D3C9AEC-F671-2488-03C9-4DA105CD9BCD}"/>
              </a:ext>
            </a:extLst>
          </p:cNvPr>
          <p:cNvSpPr/>
          <p:nvPr/>
        </p:nvSpPr>
        <p:spPr>
          <a:xfrm rot="10800000">
            <a:off x="17416482" y="21277069"/>
            <a:ext cx="1027246" cy="5638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B26AA0-2823-4663-6986-367688D39CDA}"/>
              </a:ext>
            </a:extLst>
          </p:cNvPr>
          <p:cNvSpPr/>
          <p:nvPr/>
        </p:nvSpPr>
        <p:spPr>
          <a:xfrm>
            <a:off x="15109482" y="20994338"/>
            <a:ext cx="2258952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TRAFFIC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80724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36216423615B4C85CEBB4CD7A683DE" ma:contentTypeVersion="4" ma:contentTypeDescription="Create a new document." ma:contentTypeScope="" ma:versionID="8da965732fd848cba11c5c64fd64d2c2">
  <xsd:schema xmlns:xsd="http://www.w3.org/2001/XMLSchema" xmlns:xs="http://www.w3.org/2001/XMLSchema" xmlns:p="http://schemas.microsoft.com/office/2006/metadata/properties" xmlns:ns3="97963566-ad1c-42ac-b597-d70b5f856ff2" targetNamespace="http://schemas.microsoft.com/office/2006/metadata/properties" ma:root="true" ma:fieldsID="ca6fa4ce1b8c8cc796a40fd6cb9f82fc" ns3:_="">
    <xsd:import namespace="97963566-ad1c-42ac-b597-d70b5f856ff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63566-ad1c-42ac-b597-d70b5f856f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E72909-EBA7-49C5-BB58-163D5AA69DF3}">
  <ds:schemaRefs>
    <ds:schemaRef ds:uri="http://schemas.microsoft.com/office/2006/documentManagement/types"/>
    <ds:schemaRef ds:uri="http://schemas.microsoft.com/office/2006/metadata/properties"/>
    <ds:schemaRef ds:uri="97963566-ad1c-42ac-b597-d70b5f856ff2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8981492-1639-47F1-87C4-C294F13B6D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963566-ad1c-42ac-b597-d70b5f856f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C0AACD-C611-4B5E-B1F3-31FC00CB68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8486</TotalTime>
  <Words>720</Words>
  <Application>Microsoft Office PowerPoint</Application>
  <PresentationFormat>Custom</PresentationFormat>
  <Paragraphs>98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Trebuchet MS</vt:lpstr>
      <vt:lpstr>Office Theme</vt:lpstr>
      <vt:lpstr>               AGNI – Autonomous Ground Navigation Initiative Bhumil Depani, Arjun Sivakumar, Ricky Bevan bdepani@uci.edu, sivakua2@uci.edu, babur@uci.edu Professor Marco Levorato, levorato@uci.edu Professional Master of Embedded and Cyber-physical Systems Program, University of California, Irvine   </vt:lpstr>
      <vt:lpstr>               AGNI – Autonomous Ground Navigation Initiative Bhumil Depani, Arjun Sivakumar, Ricky Bevan bdepani@uci.edu, sivakua2@uci.edu, babur@uci.edu Professor Marco Levorato, levorato@uci.edu Professional Master of Embedded and Cyber-physical Systems Program, University of California, Irvine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 of Project&gt;  Student Name &lt;student email&gt;, … Professor &lt;Advisor Name&gt; Professional Master of Embedded and Cyber-physical Systems Program, University of California, Irvine</dc:title>
  <dc:creator>QvQvQv</dc:creator>
  <cp:lastModifiedBy>Bhumil Depani</cp:lastModifiedBy>
  <cp:revision>21</cp:revision>
  <dcterms:modified xsi:type="dcterms:W3CDTF">2023-12-07T21:08:25Z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0x010100C636216423615B4C85CEBB4CD7A683DE</vt:lpwstr>
  </property>
</Properties>
</file>